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78" r:id="rId8"/>
    <p:sldId id="261" r:id="rId9"/>
    <p:sldId id="262" r:id="rId10"/>
    <p:sldId id="277" r:id="rId11"/>
    <p:sldId id="263" r:id="rId12"/>
    <p:sldId id="264" r:id="rId13"/>
    <p:sldId id="265" r:id="rId14"/>
    <p:sldId id="280" r:id="rId15"/>
    <p:sldId id="266" r:id="rId16"/>
    <p:sldId id="267" r:id="rId17"/>
    <p:sldId id="268" r:id="rId18"/>
    <p:sldId id="269" r:id="rId19"/>
    <p:sldId id="270" r:id="rId20"/>
    <p:sldId id="279" r:id="rId21"/>
    <p:sldId id="271" r:id="rId22"/>
    <p:sldId id="272" r:id="rId23"/>
    <p:sldId id="273" r:id="rId24"/>
    <p:sldId id="274" r:id="rId25"/>
    <p:sldId id="275" r:id="rId26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0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89432" y="827785"/>
            <a:ext cx="74930" cy="74930"/>
          </a:xfrm>
          <a:custGeom>
            <a:avLst/>
            <a:gdLst/>
            <a:ahLst/>
            <a:cxnLst/>
            <a:rect l="l" t="t" r="r" b="b"/>
            <a:pathLst>
              <a:path w="74930" h="74930">
                <a:moveTo>
                  <a:pt x="74663" y="0"/>
                </a:moveTo>
                <a:lnTo>
                  <a:pt x="18275" y="0"/>
                </a:lnTo>
                <a:lnTo>
                  <a:pt x="0" y="0"/>
                </a:lnTo>
                <a:lnTo>
                  <a:pt x="0" y="18288"/>
                </a:lnTo>
                <a:lnTo>
                  <a:pt x="0" y="74676"/>
                </a:lnTo>
                <a:lnTo>
                  <a:pt x="18275" y="74676"/>
                </a:lnTo>
                <a:lnTo>
                  <a:pt x="18275" y="18288"/>
                </a:lnTo>
                <a:lnTo>
                  <a:pt x="74663" y="18288"/>
                </a:lnTo>
                <a:lnTo>
                  <a:pt x="74663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07720" y="84607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38100" y="0"/>
                </a:lnTo>
                <a:lnTo>
                  <a:pt x="0" y="0"/>
                </a:lnTo>
                <a:lnTo>
                  <a:pt x="0" y="38100"/>
                </a:lnTo>
                <a:lnTo>
                  <a:pt x="0" y="56388"/>
                </a:lnTo>
                <a:lnTo>
                  <a:pt x="38100" y="56388"/>
                </a:lnTo>
                <a:lnTo>
                  <a:pt x="38100" y="38100"/>
                </a:lnTo>
                <a:lnTo>
                  <a:pt x="56388" y="38100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45820" y="88417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75" y="0"/>
                </a:moveTo>
                <a:lnTo>
                  <a:pt x="0" y="0"/>
                </a:lnTo>
                <a:lnTo>
                  <a:pt x="0" y="18288"/>
                </a:lnTo>
                <a:lnTo>
                  <a:pt x="18275" y="18288"/>
                </a:lnTo>
                <a:lnTo>
                  <a:pt x="18275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4107" y="827786"/>
            <a:ext cx="8966200" cy="18415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64107" y="846074"/>
            <a:ext cx="8966200" cy="38100"/>
          </a:xfrm>
          <a:custGeom>
            <a:avLst/>
            <a:gdLst/>
            <a:ahLst/>
            <a:cxnLst/>
            <a:rect l="l" t="t" r="r" b="b"/>
            <a:pathLst>
              <a:path w="8966200" h="38100">
                <a:moveTo>
                  <a:pt x="8965692" y="0"/>
                </a:moveTo>
                <a:lnTo>
                  <a:pt x="0" y="0"/>
                </a:lnTo>
                <a:lnTo>
                  <a:pt x="0" y="38100"/>
                </a:lnTo>
                <a:lnTo>
                  <a:pt x="8965692" y="38100"/>
                </a:lnTo>
                <a:lnTo>
                  <a:pt x="8965692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64107" y="884174"/>
            <a:ext cx="8966200" cy="18415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9829800" y="827785"/>
            <a:ext cx="74930" cy="74930"/>
          </a:xfrm>
          <a:custGeom>
            <a:avLst/>
            <a:gdLst/>
            <a:ahLst/>
            <a:cxnLst/>
            <a:rect l="l" t="t" r="r" b="b"/>
            <a:pathLst>
              <a:path w="74929" h="74930">
                <a:moveTo>
                  <a:pt x="74676" y="0"/>
                </a:moveTo>
                <a:lnTo>
                  <a:pt x="56388" y="0"/>
                </a:lnTo>
                <a:lnTo>
                  <a:pt x="0" y="0"/>
                </a:lnTo>
                <a:lnTo>
                  <a:pt x="0" y="18288"/>
                </a:lnTo>
                <a:lnTo>
                  <a:pt x="56388" y="18288"/>
                </a:lnTo>
                <a:lnTo>
                  <a:pt x="56388" y="74676"/>
                </a:lnTo>
                <a:lnTo>
                  <a:pt x="74676" y="74676"/>
                </a:lnTo>
                <a:lnTo>
                  <a:pt x="74676" y="18288"/>
                </a:lnTo>
                <a:lnTo>
                  <a:pt x="74676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9829800" y="84607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18288" y="0"/>
                </a:lnTo>
                <a:lnTo>
                  <a:pt x="0" y="0"/>
                </a:lnTo>
                <a:lnTo>
                  <a:pt x="0" y="38100"/>
                </a:lnTo>
                <a:lnTo>
                  <a:pt x="18288" y="38100"/>
                </a:lnTo>
                <a:lnTo>
                  <a:pt x="18288" y="56388"/>
                </a:lnTo>
                <a:lnTo>
                  <a:pt x="56388" y="56388"/>
                </a:lnTo>
                <a:lnTo>
                  <a:pt x="56388" y="38100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9829800" y="88417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789431" y="902538"/>
            <a:ext cx="18415" cy="5757545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7" y="0"/>
                </a:moveTo>
                <a:lnTo>
                  <a:pt x="0" y="0"/>
                </a:lnTo>
                <a:lnTo>
                  <a:pt x="0" y="5757037"/>
                </a:lnTo>
                <a:lnTo>
                  <a:pt x="18287" y="5757037"/>
                </a:lnTo>
                <a:lnTo>
                  <a:pt x="18287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807719" y="902538"/>
            <a:ext cx="38100" cy="5757545"/>
          </a:xfrm>
          <a:custGeom>
            <a:avLst/>
            <a:gdLst/>
            <a:ahLst/>
            <a:cxnLst/>
            <a:rect l="l" t="t" r="r" b="b"/>
            <a:pathLst>
              <a:path w="38100" h="5757545">
                <a:moveTo>
                  <a:pt x="38099" y="0"/>
                </a:moveTo>
                <a:lnTo>
                  <a:pt x="0" y="0"/>
                </a:lnTo>
                <a:lnTo>
                  <a:pt x="0" y="5757037"/>
                </a:lnTo>
                <a:lnTo>
                  <a:pt x="38099" y="5757037"/>
                </a:lnTo>
                <a:lnTo>
                  <a:pt x="38099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845819" y="902538"/>
            <a:ext cx="18415" cy="5757545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7" y="0"/>
                </a:moveTo>
                <a:lnTo>
                  <a:pt x="0" y="0"/>
                </a:lnTo>
                <a:lnTo>
                  <a:pt x="0" y="5757037"/>
                </a:lnTo>
                <a:lnTo>
                  <a:pt x="18287" y="5757037"/>
                </a:lnTo>
                <a:lnTo>
                  <a:pt x="18287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9886188" y="902538"/>
            <a:ext cx="18415" cy="5757545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8" y="0"/>
                </a:moveTo>
                <a:lnTo>
                  <a:pt x="0" y="0"/>
                </a:lnTo>
                <a:lnTo>
                  <a:pt x="0" y="5757037"/>
                </a:lnTo>
                <a:lnTo>
                  <a:pt x="18288" y="5757037"/>
                </a:lnTo>
                <a:lnTo>
                  <a:pt x="18288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9848088" y="902538"/>
            <a:ext cx="38100" cy="5757545"/>
          </a:xfrm>
          <a:custGeom>
            <a:avLst/>
            <a:gdLst/>
            <a:ahLst/>
            <a:cxnLst/>
            <a:rect l="l" t="t" r="r" b="b"/>
            <a:pathLst>
              <a:path w="38100" h="5757545">
                <a:moveTo>
                  <a:pt x="38100" y="0"/>
                </a:moveTo>
                <a:lnTo>
                  <a:pt x="0" y="0"/>
                </a:lnTo>
                <a:lnTo>
                  <a:pt x="0" y="5757037"/>
                </a:lnTo>
                <a:lnTo>
                  <a:pt x="38100" y="5757037"/>
                </a:lnTo>
                <a:lnTo>
                  <a:pt x="38100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9829800" y="902538"/>
            <a:ext cx="18415" cy="5757545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8" y="0"/>
                </a:moveTo>
                <a:lnTo>
                  <a:pt x="0" y="0"/>
                </a:lnTo>
                <a:lnTo>
                  <a:pt x="0" y="5757037"/>
                </a:lnTo>
                <a:lnTo>
                  <a:pt x="18288" y="5757037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789432" y="6659587"/>
            <a:ext cx="74930" cy="74930"/>
          </a:xfrm>
          <a:custGeom>
            <a:avLst/>
            <a:gdLst/>
            <a:ahLst/>
            <a:cxnLst/>
            <a:rect l="l" t="t" r="r" b="b"/>
            <a:pathLst>
              <a:path w="74930" h="74929">
                <a:moveTo>
                  <a:pt x="74663" y="56388"/>
                </a:moveTo>
                <a:lnTo>
                  <a:pt x="18275" y="56388"/>
                </a:lnTo>
                <a:lnTo>
                  <a:pt x="18275" y="0"/>
                </a:lnTo>
                <a:lnTo>
                  <a:pt x="0" y="0"/>
                </a:lnTo>
                <a:lnTo>
                  <a:pt x="0" y="56388"/>
                </a:lnTo>
                <a:lnTo>
                  <a:pt x="0" y="74676"/>
                </a:lnTo>
                <a:lnTo>
                  <a:pt x="18275" y="74676"/>
                </a:lnTo>
                <a:lnTo>
                  <a:pt x="74663" y="74676"/>
                </a:lnTo>
                <a:lnTo>
                  <a:pt x="74663" y="56388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807720" y="665957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18288"/>
                </a:moveTo>
                <a:lnTo>
                  <a:pt x="38100" y="18288"/>
                </a:lnTo>
                <a:lnTo>
                  <a:pt x="38100" y="0"/>
                </a:lnTo>
                <a:lnTo>
                  <a:pt x="0" y="0"/>
                </a:lnTo>
                <a:lnTo>
                  <a:pt x="0" y="18288"/>
                </a:lnTo>
                <a:lnTo>
                  <a:pt x="0" y="56388"/>
                </a:lnTo>
                <a:lnTo>
                  <a:pt x="38100" y="56388"/>
                </a:lnTo>
                <a:lnTo>
                  <a:pt x="56388" y="56388"/>
                </a:lnTo>
                <a:lnTo>
                  <a:pt x="56388" y="18288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845820" y="66595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75" y="0"/>
                </a:moveTo>
                <a:lnTo>
                  <a:pt x="0" y="0"/>
                </a:lnTo>
                <a:lnTo>
                  <a:pt x="0" y="18288"/>
                </a:lnTo>
                <a:lnTo>
                  <a:pt x="18275" y="18288"/>
                </a:lnTo>
                <a:lnTo>
                  <a:pt x="18275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864107" y="6715963"/>
            <a:ext cx="8966200" cy="18415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864107" y="6677863"/>
            <a:ext cx="8966200" cy="38100"/>
          </a:xfrm>
          <a:custGeom>
            <a:avLst/>
            <a:gdLst/>
            <a:ahLst/>
            <a:cxnLst/>
            <a:rect l="l" t="t" r="r" b="b"/>
            <a:pathLst>
              <a:path w="8966200" h="38100">
                <a:moveTo>
                  <a:pt x="8965692" y="0"/>
                </a:moveTo>
                <a:lnTo>
                  <a:pt x="0" y="0"/>
                </a:lnTo>
                <a:lnTo>
                  <a:pt x="0" y="38100"/>
                </a:lnTo>
                <a:lnTo>
                  <a:pt x="8965692" y="38100"/>
                </a:lnTo>
                <a:lnTo>
                  <a:pt x="8965692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864107" y="6659575"/>
            <a:ext cx="8966200" cy="18415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7"/>
                </a:lnTo>
                <a:lnTo>
                  <a:pt x="8965692" y="18287"/>
                </a:lnTo>
                <a:lnTo>
                  <a:pt x="8965692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9829800" y="6659587"/>
            <a:ext cx="74930" cy="74930"/>
          </a:xfrm>
          <a:custGeom>
            <a:avLst/>
            <a:gdLst/>
            <a:ahLst/>
            <a:cxnLst/>
            <a:rect l="l" t="t" r="r" b="b"/>
            <a:pathLst>
              <a:path w="74929" h="74929">
                <a:moveTo>
                  <a:pt x="74676" y="0"/>
                </a:moveTo>
                <a:lnTo>
                  <a:pt x="56388" y="0"/>
                </a:lnTo>
                <a:lnTo>
                  <a:pt x="56388" y="56388"/>
                </a:lnTo>
                <a:lnTo>
                  <a:pt x="0" y="56388"/>
                </a:lnTo>
                <a:lnTo>
                  <a:pt x="0" y="74676"/>
                </a:lnTo>
                <a:lnTo>
                  <a:pt x="56388" y="74676"/>
                </a:lnTo>
                <a:lnTo>
                  <a:pt x="74676" y="74676"/>
                </a:lnTo>
                <a:lnTo>
                  <a:pt x="74676" y="56388"/>
                </a:lnTo>
                <a:lnTo>
                  <a:pt x="74676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9829800" y="665957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0" y="18288"/>
                </a:lnTo>
                <a:lnTo>
                  <a:pt x="0" y="56388"/>
                </a:lnTo>
                <a:lnTo>
                  <a:pt x="18288" y="56388"/>
                </a:lnTo>
                <a:lnTo>
                  <a:pt x="56388" y="56388"/>
                </a:lnTo>
                <a:lnTo>
                  <a:pt x="56388" y="18288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9829800" y="66595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55447" y="1361230"/>
            <a:ext cx="4646702" cy="46823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39640" y="1965706"/>
            <a:ext cx="2214118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03905" y="2080387"/>
            <a:ext cx="5085588" cy="196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8082" y="2904007"/>
            <a:ext cx="5321935" cy="140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15085">
              <a:lnSpc>
                <a:spcPct val="104900"/>
              </a:lnSpc>
              <a:spcBef>
                <a:spcPts val="100"/>
              </a:spcBef>
            </a:pPr>
            <a:r>
              <a:rPr sz="4300" b="0" spc="-450" dirty="0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sz="4300" b="0" spc="-280" dirty="0">
                <a:solidFill>
                  <a:srgbClr val="FF0000"/>
                </a:solidFill>
                <a:latin typeface="Tahoma"/>
                <a:cs typeface="Tahoma"/>
              </a:rPr>
              <a:t>H</a:t>
            </a:r>
            <a:r>
              <a:rPr sz="4300" b="0" spc="-390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4300" b="0" spc="-130" dirty="0">
                <a:solidFill>
                  <a:srgbClr val="FF0000"/>
                </a:solidFill>
                <a:latin typeface="Tahoma"/>
                <a:cs typeface="Tahoma"/>
              </a:rPr>
              <a:t>P</a:t>
            </a:r>
            <a:r>
              <a:rPr sz="4300" b="0" spc="-475" dirty="0">
                <a:solidFill>
                  <a:srgbClr val="FF0000"/>
                </a:solidFill>
                <a:latin typeface="Tahoma"/>
                <a:cs typeface="Tahoma"/>
              </a:rPr>
              <a:t>T</a:t>
            </a:r>
            <a:r>
              <a:rPr sz="4300" b="0" spc="-285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4300" b="0" spc="-145" dirty="0">
                <a:solidFill>
                  <a:srgbClr val="FF0000"/>
                </a:solidFill>
                <a:latin typeface="Tahoma"/>
                <a:cs typeface="Tahoma"/>
              </a:rPr>
              <a:t>R</a:t>
            </a:r>
            <a:r>
              <a:rPr sz="4300" b="0" spc="-4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300" b="0" spc="-254" dirty="0">
                <a:solidFill>
                  <a:srgbClr val="FF0000"/>
                </a:solidFill>
                <a:latin typeface="Tahoma"/>
                <a:cs typeface="Tahoma"/>
              </a:rPr>
              <a:t>12  </a:t>
            </a:r>
            <a:r>
              <a:rPr sz="4300" b="0" spc="-204" dirty="0">
                <a:solidFill>
                  <a:srgbClr val="FF0000"/>
                </a:solidFill>
                <a:latin typeface="Tahoma"/>
                <a:cs typeface="Tahoma"/>
              </a:rPr>
              <a:t>R</a:t>
            </a:r>
            <a:r>
              <a:rPr sz="4300" b="0" spc="-285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4300" b="0" spc="-540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4300" b="0" spc="-130" dirty="0">
                <a:solidFill>
                  <a:srgbClr val="FF0000"/>
                </a:solidFill>
                <a:latin typeface="Tahoma"/>
                <a:cs typeface="Tahoma"/>
              </a:rPr>
              <a:t>P</a:t>
            </a:r>
            <a:r>
              <a:rPr sz="4300" b="0" spc="-250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4300" b="0" spc="-120" dirty="0">
                <a:solidFill>
                  <a:srgbClr val="FF0000"/>
                </a:solidFill>
                <a:latin typeface="Tahoma"/>
                <a:cs typeface="Tahoma"/>
              </a:rPr>
              <a:t>R</a:t>
            </a:r>
            <a:r>
              <a:rPr sz="4300" b="0" spc="-545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4300" b="0" spc="-490" dirty="0">
                <a:solidFill>
                  <a:srgbClr val="FF0000"/>
                </a:solidFill>
                <a:latin typeface="Tahoma"/>
                <a:cs typeface="Tahoma"/>
              </a:rPr>
              <a:t>T</a:t>
            </a:r>
            <a:r>
              <a:rPr sz="4300" b="0" spc="-250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4300" b="0" spc="-565" dirty="0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sz="4300" b="0" spc="-370" dirty="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sz="4300" b="0" spc="-4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300" b="0" spc="-250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4300" b="0" spc="-370" dirty="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sz="4300" b="0" spc="-4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300" b="0" spc="-130" dirty="0">
                <a:solidFill>
                  <a:srgbClr val="FF0000"/>
                </a:solidFill>
                <a:latin typeface="Tahoma"/>
                <a:cs typeface="Tahoma"/>
              </a:rPr>
              <a:t>P</a:t>
            </a:r>
            <a:r>
              <a:rPr sz="4300" b="0" spc="-35" dirty="0">
                <a:solidFill>
                  <a:srgbClr val="FF0000"/>
                </a:solidFill>
                <a:latin typeface="Tahoma"/>
                <a:cs typeface="Tahoma"/>
              </a:rPr>
              <a:t>L</a:t>
            </a:r>
            <a:r>
              <a:rPr sz="4300" b="0" spc="-390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4300" b="0" spc="-425" dirty="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sz="4300" b="0" spc="-490" dirty="0">
                <a:solidFill>
                  <a:srgbClr val="FF0000"/>
                </a:solidFill>
                <a:latin typeface="Tahoma"/>
                <a:cs typeface="Tahoma"/>
              </a:rPr>
              <a:t>TS</a:t>
            </a:r>
            <a:endParaRPr sz="4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08870" y="988250"/>
            <a:ext cx="3898900" cy="238760"/>
            <a:chOff x="3408870" y="988250"/>
            <a:chExt cx="3898900" cy="238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6808" y="996725"/>
              <a:ext cx="3890772" cy="23006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8870" y="988250"/>
              <a:ext cx="3877183" cy="22059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30604" y="1474671"/>
            <a:ext cx="8475345" cy="382206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40665" marR="5080" indent="-228600">
              <a:lnSpc>
                <a:spcPct val="110300"/>
              </a:lnSpc>
              <a:spcBef>
                <a:spcPts val="60"/>
              </a:spcBef>
              <a:buClr>
                <a:srgbClr val="00AFEF"/>
              </a:buClr>
              <a:buSzPct val="120000"/>
              <a:buFont typeface="Symbol"/>
              <a:buChar char=""/>
              <a:tabLst>
                <a:tab pos="241300" algn="l"/>
              </a:tabLst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process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Breaking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C-C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bonds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of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compound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organic</a:t>
            </a:r>
            <a:r>
              <a:rPr sz="2000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compounds</a:t>
            </a:r>
            <a:r>
              <a:rPr sz="20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through </a:t>
            </a:r>
            <a:r>
              <a:rPr sz="2000" i="1" spc="-48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oxidation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within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cell,</a:t>
            </a:r>
            <a:r>
              <a:rPr sz="20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leading</a:t>
            </a:r>
            <a:r>
              <a:rPr sz="2000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2000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release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considerable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amount</a:t>
            </a:r>
            <a:r>
              <a:rPr sz="20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0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energy</a:t>
            </a:r>
            <a:r>
              <a:rPr sz="2400" i="1" spc="-5" dirty="0">
                <a:solidFill>
                  <a:srgbClr val="00AFEF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"/>
            </a:pPr>
            <a:endParaRPr sz="3000">
              <a:latin typeface="Times New Roman"/>
              <a:cs typeface="Times New Roman"/>
            </a:endParaRPr>
          </a:p>
          <a:p>
            <a:pPr marL="316865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Times New Roman"/>
                <a:cs typeface="Times New Roman"/>
              </a:rPr>
              <a:t>Respiratory substrate</a:t>
            </a:r>
            <a:endParaRPr sz="2400">
              <a:latin typeface="Times New Roman"/>
              <a:cs typeface="Times New Roman"/>
            </a:endParaRPr>
          </a:p>
          <a:p>
            <a:pPr marL="240665" indent="-228600">
              <a:lnSpc>
                <a:spcPct val="100000"/>
              </a:lnSpc>
              <a:spcBef>
                <a:spcPts val="1255"/>
              </a:spcBef>
              <a:buSzPct val="81818"/>
              <a:buFont typeface="Symbol"/>
              <a:buChar char=""/>
              <a:tabLst>
                <a:tab pos="241300" algn="l"/>
              </a:tabLst>
            </a:pPr>
            <a:r>
              <a:rPr sz="2200" spc="-5" dirty="0">
                <a:latin typeface="Times New Roman"/>
                <a:cs typeface="Times New Roman"/>
              </a:rPr>
              <a:t>The compound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which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oxidised during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respiration</a:t>
            </a:r>
            <a:r>
              <a:rPr sz="180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917575" lvl="1" indent="-229235">
              <a:lnSpc>
                <a:spcPct val="100000"/>
              </a:lnSpc>
              <a:spcBef>
                <a:spcPts val="1160"/>
              </a:spcBef>
              <a:buSzPct val="95000"/>
              <a:buFont typeface="Wingdings"/>
              <a:buChar char=""/>
              <a:tabLst>
                <a:tab pos="918210" algn="l"/>
              </a:tabLst>
            </a:pPr>
            <a:r>
              <a:rPr sz="2000" spc="-5" dirty="0">
                <a:latin typeface="Times New Roman"/>
                <a:cs typeface="Times New Roman"/>
              </a:rPr>
              <a:t>Carbohydrate,</a:t>
            </a:r>
            <a:endParaRPr sz="2000">
              <a:latin typeface="Times New Roman"/>
              <a:cs typeface="Times New Roman"/>
            </a:endParaRPr>
          </a:p>
          <a:p>
            <a:pPr marL="917575" lvl="1" indent="-229235">
              <a:lnSpc>
                <a:spcPct val="100000"/>
              </a:lnSpc>
              <a:spcBef>
                <a:spcPts val="1045"/>
              </a:spcBef>
              <a:buSzPct val="95000"/>
              <a:buFont typeface="Wingdings"/>
              <a:buChar char=""/>
              <a:tabLst>
                <a:tab pos="918210" algn="l"/>
              </a:tabLst>
            </a:pPr>
            <a:r>
              <a:rPr sz="2000" spc="-5" dirty="0">
                <a:latin typeface="Times New Roman"/>
                <a:cs typeface="Times New Roman"/>
              </a:rPr>
              <a:t>Protein</a:t>
            </a:r>
            <a:endParaRPr sz="2000">
              <a:latin typeface="Times New Roman"/>
              <a:cs typeface="Times New Roman"/>
            </a:endParaRPr>
          </a:p>
          <a:p>
            <a:pPr marL="917575" lvl="1" indent="-229235">
              <a:lnSpc>
                <a:spcPct val="100000"/>
              </a:lnSpc>
              <a:spcBef>
                <a:spcPts val="1055"/>
              </a:spcBef>
              <a:buSzPct val="95000"/>
              <a:buFont typeface="Wingdings"/>
              <a:buChar char=""/>
              <a:tabLst>
                <a:tab pos="918210" algn="l"/>
              </a:tabLst>
            </a:pPr>
            <a:r>
              <a:rPr sz="2000" dirty="0">
                <a:latin typeface="Times New Roman"/>
                <a:cs typeface="Times New Roman"/>
              </a:rPr>
              <a:t>Fat</a:t>
            </a:r>
            <a:endParaRPr sz="2000">
              <a:latin typeface="Times New Roman"/>
              <a:cs typeface="Times New Roman"/>
            </a:endParaRPr>
          </a:p>
          <a:p>
            <a:pPr marL="917575" lvl="1" indent="-229235">
              <a:lnSpc>
                <a:spcPct val="100000"/>
              </a:lnSpc>
              <a:spcBef>
                <a:spcPts val="1045"/>
              </a:spcBef>
              <a:buSzPct val="95000"/>
              <a:buFont typeface="Wingdings"/>
              <a:buChar char=""/>
              <a:tabLst>
                <a:tab pos="918210" algn="l"/>
              </a:tabLst>
            </a:pPr>
            <a:r>
              <a:rPr sz="2000" dirty="0">
                <a:latin typeface="Times New Roman"/>
                <a:cs typeface="Times New Roman"/>
              </a:rPr>
              <a:t>Organic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acid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E0D6-341A-36E5-0A9F-4512893A7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900" y="1114426"/>
            <a:ext cx="7010400" cy="369332"/>
          </a:xfrm>
        </p:spPr>
        <p:txBody>
          <a:bodyPr/>
          <a:lstStyle/>
          <a:p>
            <a:r>
              <a:rPr lang="en-IN" sz="2400" dirty="0"/>
              <a:t>Do Plants Breathe</a:t>
            </a:r>
            <a:r>
              <a:rPr lang="en-IN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5E428-5A9C-C457-F515-009DDADB3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7101" y="2790826"/>
            <a:ext cx="5257800" cy="3877985"/>
          </a:xfrm>
        </p:spPr>
        <p:txBody>
          <a:bodyPr/>
          <a:lstStyle/>
          <a:p>
            <a:r>
              <a:rPr lang="en-IN" sz="1800" b="1" dirty="0"/>
              <a:t>Reasons for absence of Respiratory Organs in Plants</a:t>
            </a:r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  <a:p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3465256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89988" y="1522476"/>
            <a:ext cx="7100570" cy="4593590"/>
            <a:chOff x="2189988" y="1522476"/>
            <a:chExt cx="7100570" cy="4593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9800" y="1542288"/>
              <a:ext cx="7060692" cy="45537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99894" y="1532382"/>
              <a:ext cx="7080884" cy="4573905"/>
            </a:xfrm>
            <a:custGeom>
              <a:avLst/>
              <a:gdLst/>
              <a:ahLst/>
              <a:cxnLst/>
              <a:rect l="l" t="t" r="r" b="b"/>
              <a:pathLst>
                <a:path w="7080884" h="4573905">
                  <a:moveTo>
                    <a:pt x="0" y="4573524"/>
                  </a:moveTo>
                  <a:lnTo>
                    <a:pt x="7080504" y="4573524"/>
                  </a:lnTo>
                  <a:lnTo>
                    <a:pt x="7080504" y="0"/>
                  </a:lnTo>
                  <a:lnTo>
                    <a:pt x="0" y="0"/>
                  </a:lnTo>
                  <a:lnTo>
                    <a:pt x="0" y="457352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1448" y="1667256"/>
            <a:ext cx="5804915" cy="38160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5476" y="1667256"/>
            <a:ext cx="5361432" cy="39425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24CCD-5D08-0E3C-1B20-830255F7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0" y="1038226"/>
            <a:ext cx="5105400" cy="369332"/>
          </a:xfrm>
        </p:spPr>
        <p:txBody>
          <a:bodyPr/>
          <a:lstStyle/>
          <a:p>
            <a:r>
              <a:rPr lang="en-IN" sz="2400" dirty="0"/>
              <a:t>GLYCOLYSIS</a:t>
            </a:r>
          </a:p>
        </p:txBody>
      </p:sp>
    </p:spTree>
    <p:extLst>
      <p:ext uri="{BB962C8B-B14F-4D97-AF65-F5344CB8AC3E}">
        <p14:creationId xmlns:p14="http://schemas.microsoft.com/office/powerpoint/2010/main" val="395659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40831" y="969312"/>
            <a:ext cx="3286125" cy="271780"/>
            <a:chOff x="3640831" y="969312"/>
            <a:chExt cx="3286125" cy="271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0831" y="969312"/>
              <a:ext cx="3285752" cy="271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0932" y="979741"/>
              <a:ext cx="3265170" cy="25057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7076" y="1481328"/>
            <a:ext cx="2810255" cy="50825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1066" y="1278381"/>
            <a:ext cx="48082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NET</a:t>
            </a:r>
            <a:r>
              <a:rPr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GAIN</a:t>
            </a:r>
            <a:r>
              <a:rPr u="heavy" spc="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OF</a:t>
            </a:r>
            <a:r>
              <a:rPr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ATP</a:t>
            </a:r>
            <a:r>
              <a:rPr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IN</a:t>
            </a:r>
            <a:r>
              <a:rPr u="heavy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GLYCOLYSIS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42D2F-976A-37F4-281C-0F42BE249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1038226"/>
            <a:ext cx="5410200" cy="369332"/>
          </a:xfrm>
        </p:spPr>
        <p:txBody>
          <a:bodyPr/>
          <a:lstStyle/>
          <a:p>
            <a:r>
              <a:rPr lang="en-IN" sz="2400" dirty="0"/>
              <a:t>AEROBIC RESPIRATION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D4715B-90B3-9831-68FB-9A4D7C010EAC}"/>
              </a:ext>
            </a:extLst>
          </p:cNvPr>
          <p:cNvSpPr txBox="1"/>
          <p:nvPr/>
        </p:nvSpPr>
        <p:spPr>
          <a:xfrm>
            <a:off x="1003300" y="3476625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Crucial Events of Aerobic Respiration</a:t>
            </a:r>
          </a:p>
        </p:txBody>
      </p:sp>
    </p:spTree>
    <p:extLst>
      <p:ext uri="{BB962C8B-B14F-4D97-AF65-F5344CB8AC3E}">
        <p14:creationId xmlns:p14="http://schemas.microsoft.com/office/powerpoint/2010/main" val="3248794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11615" y="973899"/>
            <a:ext cx="5678805" cy="273050"/>
            <a:chOff x="2511615" y="973899"/>
            <a:chExt cx="5678805" cy="273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6123" y="978408"/>
              <a:ext cx="5673852" cy="2682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1615" y="973899"/>
              <a:ext cx="5658612" cy="25323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PYRUVIC</a:t>
            </a:r>
            <a:r>
              <a:rPr spc="-30" dirty="0"/>
              <a:t> </a:t>
            </a:r>
            <a:r>
              <a:rPr dirty="0"/>
              <a:t>ACID</a:t>
            </a:r>
            <a:r>
              <a:rPr spc="-35" dirty="0"/>
              <a:t> </a:t>
            </a:r>
            <a:r>
              <a:rPr dirty="0"/>
              <a:t>[3C]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59145" y="2488819"/>
            <a:ext cx="493395" cy="69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CO</a:t>
            </a:r>
            <a:r>
              <a:rPr sz="1725" spc="-7" baseline="-9661" dirty="0">
                <a:latin typeface="Calibri"/>
                <a:cs typeface="Calibri"/>
              </a:rPr>
              <a:t>2</a:t>
            </a:r>
            <a:endParaRPr sz="1725" baseline="-9661">
              <a:latin typeface="Calibri"/>
              <a:cs typeface="Calibri"/>
            </a:endParaRPr>
          </a:p>
          <a:p>
            <a:pPr marL="67945">
              <a:lnSpc>
                <a:spcPct val="100000"/>
              </a:lnSpc>
              <a:spcBef>
                <a:spcPts val="1395"/>
              </a:spcBef>
            </a:pPr>
            <a:r>
              <a:rPr sz="1400" dirty="0">
                <a:latin typeface="Calibri"/>
                <a:cs typeface="Calibri"/>
              </a:rPr>
              <a:t>NAD</a:t>
            </a:r>
            <a:r>
              <a:rPr sz="1350" baseline="30864" dirty="0">
                <a:latin typeface="Calibri"/>
                <a:cs typeface="Calibri"/>
              </a:rPr>
              <a:t>+</a:t>
            </a:r>
            <a:endParaRPr sz="1350" baseline="30864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1170" y="3316351"/>
            <a:ext cx="18643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Pyruvate</a:t>
            </a:r>
            <a:r>
              <a:rPr sz="1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dehydrogenase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06389" y="3316351"/>
            <a:ext cx="7721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NADH+H</a:t>
            </a:r>
            <a:r>
              <a:rPr sz="1350" spc="-7" baseline="30864" dirty="0">
                <a:latin typeface="Calibri"/>
                <a:cs typeface="Calibri"/>
              </a:rPr>
              <a:t>+</a:t>
            </a:r>
            <a:endParaRPr sz="1350" baseline="30864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20134" y="3693033"/>
            <a:ext cx="5365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[Mg</a:t>
            </a:r>
            <a:r>
              <a:rPr sz="1350" spc="-7" baseline="30864" dirty="0">
                <a:latin typeface="Calibri"/>
                <a:cs typeface="Calibri"/>
              </a:rPr>
              <a:t>2+</a:t>
            </a:r>
            <a:r>
              <a:rPr sz="1400" spc="-5" dirty="0">
                <a:latin typeface="Calibri"/>
                <a:cs typeface="Calibri"/>
              </a:rPr>
              <a:t>]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9183" y="4441317"/>
            <a:ext cx="19818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Calibri"/>
                <a:cs typeface="Calibri"/>
              </a:rPr>
              <a:t>ACETYL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COA</a:t>
            </a:r>
            <a:r>
              <a:rPr sz="2200" b="1" spc="-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[2C]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78222" y="2329180"/>
            <a:ext cx="1395095" cy="2077085"/>
            <a:chOff x="4578222" y="2329180"/>
            <a:chExt cx="1395095" cy="2077085"/>
          </a:xfrm>
        </p:grpSpPr>
        <p:sp>
          <p:nvSpPr>
            <p:cNvPr id="12" name="object 12"/>
            <p:cNvSpPr/>
            <p:nvPr/>
          </p:nvSpPr>
          <p:spPr>
            <a:xfrm>
              <a:off x="5210555" y="2329180"/>
              <a:ext cx="91440" cy="2077085"/>
            </a:xfrm>
            <a:custGeom>
              <a:avLst/>
              <a:gdLst/>
              <a:ahLst/>
              <a:cxnLst/>
              <a:rect l="l" t="t" r="r" b="b"/>
              <a:pathLst>
                <a:path w="91439" h="2077085">
                  <a:moveTo>
                    <a:pt x="43412" y="2000782"/>
                  </a:moveTo>
                  <a:lnTo>
                    <a:pt x="15240" y="2001393"/>
                  </a:lnTo>
                  <a:lnTo>
                    <a:pt x="54991" y="2076704"/>
                  </a:lnTo>
                  <a:lnTo>
                    <a:pt x="84944" y="2013458"/>
                  </a:lnTo>
                  <a:lnTo>
                    <a:pt x="43688" y="2013458"/>
                  </a:lnTo>
                  <a:lnTo>
                    <a:pt x="43412" y="2000782"/>
                  </a:lnTo>
                  <a:close/>
                </a:path>
                <a:path w="91439" h="2077085">
                  <a:moveTo>
                    <a:pt x="63226" y="2000353"/>
                  </a:moveTo>
                  <a:lnTo>
                    <a:pt x="43412" y="2000782"/>
                  </a:lnTo>
                  <a:lnTo>
                    <a:pt x="43688" y="2013458"/>
                  </a:lnTo>
                  <a:lnTo>
                    <a:pt x="63500" y="2012950"/>
                  </a:lnTo>
                  <a:lnTo>
                    <a:pt x="63226" y="2000353"/>
                  </a:lnTo>
                  <a:close/>
                </a:path>
                <a:path w="91439" h="2077085">
                  <a:moveTo>
                    <a:pt x="91440" y="1999742"/>
                  </a:moveTo>
                  <a:lnTo>
                    <a:pt x="63226" y="2000353"/>
                  </a:lnTo>
                  <a:lnTo>
                    <a:pt x="63500" y="2012950"/>
                  </a:lnTo>
                  <a:lnTo>
                    <a:pt x="43688" y="2013458"/>
                  </a:lnTo>
                  <a:lnTo>
                    <a:pt x="84944" y="2013458"/>
                  </a:lnTo>
                  <a:lnTo>
                    <a:pt x="91440" y="1999742"/>
                  </a:lnTo>
                  <a:close/>
                </a:path>
                <a:path w="91439" h="2077085">
                  <a:moveTo>
                    <a:pt x="19812" y="0"/>
                  </a:moveTo>
                  <a:lnTo>
                    <a:pt x="0" y="508"/>
                  </a:lnTo>
                  <a:lnTo>
                    <a:pt x="43412" y="2000782"/>
                  </a:lnTo>
                  <a:lnTo>
                    <a:pt x="63226" y="2000353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49417" y="3004566"/>
              <a:ext cx="647700" cy="47625"/>
            </a:xfrm>
            <a:custGeom>
              <a:avLst/>
              <a:gdLst/>
              <a:ahLst/>
              <a:cxnLst/>
              <a:rect l="l" t="t" r="r" b="b"/>
              <a:pathLst>
                <a:path w="647700" h="47625">
                  <a:moveTo>
                    <a:pt x="0" y="0"/>
                  </a:moveTo>
                  <a:lnTo>
                    <a:pt x="647700" y="47625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78223" y="2717164"/>
              <a:ext cx="1395095" cy="774065"/>
            </a:xfrm>
            <a:custGeom>
              <a:avLst/>
              <a:gdLst/>
              <a:ahLst/>
              <a:cxnLst/>
              <a:rect l="l" t="t" r="r" b="b"/>
              <a:pathLst>
                <a:path w="1395095" h="774064">
                  <a:moveTo>
                    <a:pt x="671195" y="32893"/>
                  </a:moveTo>
                  <a:lnTo>
                    <a:pt x="657834" y="27305"/>
                  </a:lnTo>
                  <a:lnTo>
                    <a:pt x="592582" y="0"/>
                  </a:lnTo>
                  <a:lnTo>
                    <a:pt x="594461" y="28168"/>
                  </a:lnTo>
                  <a:lnTo>
                    <a:pt x="0" y="68072"/>
                  </a:lnTo>
                  <a:lnTo>
                    <a:pt x="1270" y="87884"/>
                  </a:lnTo>
                  <a:lnTo>
                    <a:pt x="595769" y="47853"/>
                  </a:lnTo>
                  <a:lnTo>
                    <a:pt x="597662" y="76073"/>
                  </a:lnTo>
                  <a:lnTo>
                    <a:pt x="671195" y="32893"/>
                  </a:lnTo>
                  <a:close/>
                </a:path>
                <a:path w="1395095" h="774064">
                  <a:moveTo>
                    <a:pt x="1394587" y="773811"/>
                  </a:moveTo>
                  <a:lnTo>
                    <a:pt x="1379156" y="747268"/>
                  </a:lnTo>
                  <a:lnTo>
                    <a:pt x="1351788" y="700151"/>
                  </a:lnTo>
                  <a:lnTo>
                    <a:pt x="1336306" y="723773"/>
                  </a:lnTo>
                  <a:lnTo>
                    <a:pt x="658368" y="279146"/>
                  </a:lnTo>
                  <a:lnTo>
                    <a:pt x="647446" y="295656"/>
                  </a:lnTo>
                  <a:lnTo>
                    <a:pt x="1325448" y="740333"/>
                  </a:lnTo>
                  <a:lnTo>
                    <a:pt x="1310005" y="763905"/>
                  </a:lnTo>
                  <a:lnTo>
                    <a:pt x="1394587" y="7738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44466" y="2677795"/>
            <a:ext cx="3486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alibri"/>
                <a:cs typeface="Calibri"/>
              </a:rPr>
              <a:t>COA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25034" y="2628138"/>
            <a:ext cx="682625" cy="76200"/>
          </a:xfrm>
          <a:custGeom>
            <a:avLst/>
            <a:gdLst/>
            <a:ahLst/>
            <a:cxnLst/>
            <a:rect l="l" t="t" r="r" b="b"/>
            <a:pathLst>
              <a:path w="682625" h="76200">
                <a:moveTo>
                  <a:pt x="606425" y="0"/>
                </a:moveTo>
                <a:lnTo>
                  <a:pt x="606425" y="76200"/>
                </a:lnTo>
                <a:lnTo>
                  <a:pt x="662813" y="48005"/>
                </a:lnTo>
                <a:lnTo>
                  <a:pt x="619125" y="48005"/>
                </a:lnTo>
                <a:lnTo>
                  <a:pt x="619125" y="28193"/>
                </a:lnTo>
                <a:lnTo>
                  <a:pt x="662812" y="28193"/>
                </a:lnTo>
                <a:lnTo>
                  <a:pt x="606425" y="0"/>
                </a:lnTo>
                <a:close/>
              </a:path>
              <a:path w="682625" h="76200">
                <a:moveTo>
                  <a:pt x="606425" y="28193"/>
                </a:moveTo>
                <a:lnTo>
                  <a:pt x="0" y="28193"/>
                </a:lnTo>
                <a:lnTo>
                  <a:pt x="0" y="48005"/>
                </a:lnTo>
                <a:lnTo>
                  <a:pt x="606425" y="48005"/>
                </a:lnTo>
                <a:lnTo>
                  <a:pt x="606425" y="28193"/>
                </a:lnTo>
                <a:close/>
              </a:path>
              <a:path w="682625" h="76200">
                <a:moveTo>
                  <a:pt x="662812" y="28193"/>
                </a:moveTo>
                <a:lnTo>
                  <a:pt x="619125" y="28193"/>
                </a:lnTo>
                <a:lnTo>
                  <a:pt x="619125" y="48005"/>
                </a:lnTo>
                <a:lnTo>
                  <a:pt x="662813" y="48005"/>
                </a:lnTo>
                <a:lnTo>
                  <a:pt x="682625" y="38100"/>
                </a:lnTo>
                <a:lnTo>
                  <a:pt x="662812" y="281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0264" y="1848612"/>
            <a:ext cx="3983736" cy="3901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B032E5-A83C-C3FC-3477-8C3D5CC59A7B}"/>
              </a:ext>
            </a:extLst>
          </p:cNvPr>
          <p:cNvSpPr txBox="1"/>
          <p:nvPr/>
        </p:nvSpPr>
        <p:spPr>
          <a:xfrm>
            <a:off x="927100" y="962026"/>
            <a:ext cx="5867400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KREBS CYCLE / TCA CYCLE / CITRIC ACID CYCLE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7159" y="986726"/>
            <a:ext cx="2308796" cy="19437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2546604"/>
            <a:ext cx="8738616" cy="11689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CB557-BA90-BF64-1167-5B3F1E0C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0" y="962026"/>
            <a:ext cx="7772400" cy="369332"/>
          </a:xfrm>
        </p:spPr>
        <p:txBody>
          <a:bodyPr/>
          <a:lstStyle/>
          <a:p>
            <a:r>
              <a:rPr lang="en-IN" sz="2400" dirty="0"/>
              <a:t>ELECTRON TRANSPORT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19B85-8791-132F-92A3-93940F030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3300" y="3552825"/>
            <a:ext cx="7315200" cy="2492990"/>
          </a:xfrm>
        </p:spPr>
        <p:txBody>
          <a:bodyPr/>
          <a:lstStyle/>
          <a:p>
            <a:r>
              <a:rPr lang="en-IN" sz="1800" b="1" dirty="0"/>
              <a:t>Complex-1</a:t>
            </a:r>
          </a:p>
          <a:p>
            <a:endParaRPr lang="en-IN" sz="1800" b="1" dirty="0"/>
          </a:p>
          <a:p>
            <a:r>
              <a:rPr lang="en-IN" sz="1800" b="1" dirty="0"/>
              <a:t>Complex -2</a:t>
            </a:r>
          </a:p>
          <a:p>
            <a:endParaRPr lang="en-IN" sz="1800" b="1" dirty="0"/>
          </a:p>
          <a:p>
            <a:r>
              <a:rPr lang="en-IN" sz="1800" b="1" dirty="0"/>
              <a:t>Complex-3</a:t>
            </a:r>
          </a:p>
          <a:p>
            <a:endParaRPr lang="en-IN" sz="1800" b="1" dirty="0"/>
          </a:p>
          <a:p>
            <a:r>
              <a:rPr lang="en-IN" sz="1800" b="1" dirty="0"/>
              <a:t>Complex-4</a:t>
            </a:r>
          </a:p>
          <a:p>
            <a:endParaRPr lang="en-IN" sz="1800" b="1" dirty="0"/>
          </a:p>
          <a:p>
            <a:r>
              <a:rPr lang="en-IN" sz="1800" b="1" dirty="0"/>
              <a:t>Complex-5</a:t>
            </a:r>
          </a:p>
        </p:txBody>
      </p:sp>
    </p:spTree>
    <p:extLst>
      <p:ext uri="{BB962C8B-B14F-4D97-AF65-F5344CB8AC3E}">
        <p14:creationId xmlns:p14="http://schemas.microsoft.com/office/powerpoint/2010/main" val="1025931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1324" y="883665"/>
            <a:ext cx="8117840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ELECTRON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TRANSPORT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 SYSTEM</a:t>
            </a:r>
            <a:r>
              <a:rPr sz="20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&amp;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OXIDATIVE</a:t>
            </a:r>
            <a:r>
              <a:rPr sz="18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PHOS</a:t>
            </a:r>
            <a:r>
              <a:rPr lang="en-IN"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HORYLATION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78935" y="1200912"/>
            <a:ext cx="3189732" cy="53218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400"/>
            <a:ext cx="3685032" cy="474116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91285"/>
            <a:ext cx="2947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RESPIRATORY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BALANCE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SHEED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655317" y="1362710"/>
          <a:ext cx="6859268" cy="28779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71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2060">
                <a:tc rowSpan="3"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NET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GAIN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8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Glycolysis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Glucose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Pyruvic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Acid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30873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ATP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30873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NADH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73685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Since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utilised in the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pathway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R="19304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ATP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2432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243204" algn="ctr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800" b="1" dirty="0">
                          <a:latin typeface="Calibri"/>
                          <a:cs typeface="Calibri"/>
                        </a:rPr>
                        <a:t>8</a:t>
                      </a:r>
                      <a:endParaRPr sz="4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ts val="21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ts val="21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461125" y="3792296"/>
            <a:ext cx="114300" cy="281305"/>
          </a:xfrm>
          <a:custGeom>
            <a:avLst/>
            <a:gdLst/>
            <a:ahLst/>
            <a:cxnLst/>
            <a:rect l="l" t="t" r="r" b="b"/>
            <a:pathLst>
              <a:path w="114300" h="281304">
                <a:moveTo>
                  <a:pt x="114300" y="0"/>
                </a:moveTo>
                <a:lnTo>
                  <a:pt x="0" y="0"/>
                </a:lnTo>
                <a:lnTo>
                  <a:pt x="0" y="280720"/>
                </a:lnTo>
                <a:lnTo>
                  <a:pt x="114300" y="280720"/>
                </a:lnTo>
                <a:lnTo>
                  <a:pt x="1143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45212"/>
              </p:ext>
            </p:extLst>
          </p:nvPr>
        </p:nvGraphicFramePr>
        <p:xfrm>
          <a:off x="1655317" y="914654"/>
          <a:ext cx="6859268" cy="44019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71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01946">
                <a:tc>
                  <a:txBody>
                    <a:bodyPr/>
                    <a:lstStyle/>
                    <a:p>
                      <a:pPr marL="66675">
                        <a:lnSpc>
                          <a:spcPts val="21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LINK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REACTION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R="1455420" algn="r">
                        <a:lnSpc>
                          <a:spcPct val="100000"/>
                        </a:lnSpc>
                        <a:spcBef>
                          <a:spcPts val="1045"/>
                        </a:spcBef>
                        <a:tabLst>
                          <a:tab pos="1609090" algn="l"/>
                        </a:tabLst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Pyruvic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acid	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Acetyl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co.A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23495" algn="ctr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NADH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KRGB’S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CYCLE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R="1472565" algn="r">
                        <a:lnSpc>
                          <a:spcPct val="100000"/>
                        </a:lnSpc>
                        <a:spcBef>
                          <a:spcPts val="1045"/>
                        </a:spcBef>
                        <a:tabLst>
                          <a:tab pos="1239520" algn="l"/>
                        </a:tabLst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glucose	</a:t>
                      </a:r>
                      <a:r>
                        <a:rPr lang="en-IN" sz="1800" b="1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Pyruvic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Acid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161671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NADH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161671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FADH</a:t>
                      </a:r>
                      <a:r>
                        <a:rPr sz="1725" b="1" spc="-7" baseline="-9661" dirty="0">
                          <a:latin typeface="Calibri"/>
                          <a:cs typeface="Calibri"/>
                        </a:rPr>
                        <a:t>2</a:t>
                      </a:r>
                      <a:endParaRPr sz="1725" baseline="-9661" dirty="0">
                        <a:latin typeface="Calibri"/>
                        <a:cs typeface="Calibri"/>
                      </a:endParaRPr>
                    </a:p>
                    <a:p>
                      <a:pPr marL="1652270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ATP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ATP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6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9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4800" b="1" dirty="0">
                          <a:latin typeface="Calibri"/>
                          <a:cs typeface="Calibri"/>
                        </a:rPr>
                        <a:t>6</a:t>
                      </a:r>
                      <a:endParaRPr sz="4800" dirty="0">
                        <a:latin typeface="Calibri"/>
                        <a:cs typeface="Calibri"/>
                      </a:endParaRPr>
                    </a:p>
                  </a:txBody>
                  <a:tcPr marL="0" marR="0" marT="2070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056001" y="1445260"/>
            <a:ext cx="267335" cy="76200"/>
          </a:xfrm>
          <a:custGeom>
            <a:avLst/>
            <a:gdLst/>
            <a:ahLst/>
            <a:cxnLst/>
            <a:rect l="l" t="t" r="r" b="b"/>
            <a:pathLst>
              <a:path w="267335" h="76200">
                <a:moveTo>
                  <a:pt x="250360" y="27686"/>
                </a:moveTo>
                <a:lnTo>
                  <a:pt x="203326" y="27686"/>
                </a:lnTo>
                <a:lnTo>
                  <a:pt x="203962" y="47498"/>
                </a:lnTo>
                <a:lnTo>
                  <a:pt x="191292" y="47949"/>
                </a:lnTo>
                <a:lnTo>
                  <a:pt x="192278" y="76073"/>
                </a:lnTo>
                <a:lnTo>
                  <a:pt x="267081" y="35305"/>
                </a:lnTo>
                <a:lnTo>
                  <a:pt x="250360" y="27686"/>
                </a:lnTo>
                <a:close/>
              </a:path>
              <a:path w="267335" h="76200">
                <a:moveTo>
                  <a:pt x="190597" y="28139"/>
                </a:moveTo>
                <a:lnTo>
                  <a:pt x="0" y="34925"/>
                </a:lnTo>
                <a:lnTo>
                  <a:pt x="762" y="54737"/>
                </a:lnTo>
                <a:lnTo>
                  <a:pt x="191292" y="47949"/>
                </a:lnTo>
                <a:lnTo>
                  <a:pt x="190597" y="28139"/>
                </a:lnTo>
                <a:close/>
              </a:path>
              <a:path w="267335" h="76200">
                <a:moveTo>
                  <a:pt x="203326" y="27686"/>
                </a:moveTo>
                <a:lnTo>
                  <a:pt x="190597" y="28139"/>
                </a:lnTo>
                <a:lnTo>
                  <a:pt x="191292" y="47949"/>
                </a:lnTo>
                <a:lnTo>
                  <a:pt x="203962" y="47498"/>
                </a:lnTo>
                <a:lnTo>
                  <a:pt x="203326" y="27686"/>
                </a:lnTo>
                <a:close/>
              </a:path>
              <a:path w="267335" h="76200">
                <a:moveTo>
                  <a:pt x="189611" y="0"/>
                </a:moveTo>
                <a:lnTo>
                  <a:pt x="190597" y="28139"/>
                </a:lnTo>
                <a:lnTo>
                  <a:pt x="203326" y="27686"/>
                </a:lnTo>
                <a:lnTo>
                  <a:pt x="250360" y="27686"/>
                </a:lnTo>
                <a:lnTo>
                  <a:pt x="189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3413" y="3501135"/>
            <a:ext cx="267335" cy="76200"/>
          </a:xfrm>
          <a:custGeom>
            <a:avLst/>
            <a:gdLst/>
            <a:ahLst/>
            <a:cxnLst/>
            <a:rect l="l" t="t" r="r" b="b"/>
            <a:pathLst>
              <a:path w="267335" h="76200">
                <a:moveTo>
                  <a:pt x="250360" y="27686"/>
                </a:moveTo>
                <a:lnTo>
                  <a:pt x="203326" y="27686"/>
                </a:lnTo>
                <a:lnTo>
                  <a:pt x="203962" y="47498"/>
                </a:lnTo>
                <a:lnTo>
                  <a:pt x="191292" y="47949"/>
                </a:lnTo>
                <a:lnTo>
                  <a:pt x="192278" y="76073"/>
                </a:lnTo>
                <a:lnTo>
                  <a:pt x="267081" y="35305"/>
                </a:lnTo>
                <a:lnTo>
                  <a:pt x="250360" y="27686"/>
                </a:lnTo>
                <a:close/>
              </a:path>
              <a:path w="267335" h="76200">
                <a:moveTo>
                  <a:pt x="190597" y="28139"/>
                </a:moveTo>
                <a:lnTo>
                  <a:pt x="0" y="34925"/>
                </a:lnTo>
                <a:lnTo>
                  <a:pt x="762" y="54737"/>
                </a:lnTo>
                <a:lnTo>
                  <a:pt x="191292" y="47949"/>
                </a:lnTo>
                <a:lnTo>
                  <a:pt x="190597" y="28139"/>
                </a:lnTo>
                <a:close/>
              </a:path>
              <a:path w="267335" h="76200">
                <a:moveTo>
                  <a:pt x="203326" y="27686"/>
                </a:moveTo>
                <a:lnTo>
                  <a:pt x="190597" y="28139"/>
                </a:lnTo>
                <a:lnTo>
                  <a:pt x="191292" y="47949"/>
                </a:lnTo>
                <a:lnTo>
                  <a:pt x="203962" y="47498"/>
                </a:lnTo>
                <a:lnTo>
                  <a:pt x="203326" y="27686"/>
                </a:lnTo>
                <a:close/>
              </a:path>
              <a:path w="267335" h="76200">
                <a:moveTo>
                  <a:pt x="189611" y="0"/>
                </a:moveTo>
                <a:lnTo>
                  <a:pt x="190597" y="28139"/>
                </a:lnTo>
                <a:lnTo>
                  <a:pt x="203326" y="27686"/>
                </a:lnTo>
                <a:lnTo>
                  <a:pt x="250360" y="27686"/>
                </a:lnTo>
                <a:lnTo>
                  <a:pt x="189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7444" y="3761232"/>
            <a:ext cx="6874764" cy="414527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016131"/>
              </p:ext>
            </p:extLst>
          </p:nvPr>
        </p:nvGraphicFramePr>
        <p:xfrm>
          <a:off x="1655317" y="914654"/>
          <a:ext cx="6859268" cy="35987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71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41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Pyruvic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Acid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Yield’s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855">
                <a:tc>
                  <a:txBody>
                    <a:bodyPr/>
                    <a:lstStyle/>
                    <a:p>
                      <a:pPr marR="27876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NADH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428">
                <a:tc>
                  <a:txBody>
                    <a:bodyPr/>
                    <a:lstStyle/>
                    <a:p>
                      <a:pPr marL="166878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FADH</a:t>
                      </a:r>
                      <a:r>
                        <a:rPr sz="1725" b="1" spc="-7" baseline="-9661" dirty="0">
                          <a:latin typeface="Calibri"/>
                          <a:cs typeface="Calibri"/>
                        </a:rPr>
                        <a:t>2</a:t>
                      </a:r>
                      <a:endParaRPr sz="1725" baseline="-9661" dirty="0">
                        <a:latin typeface="Calibri"/>
                        <a:cs typeface="Calibri"/>
                      </a:endParaRPr>
                    </a:p>
                    <a:p>
                      <a:pPr marL="166878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ATP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4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18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4</a:t>
                      </a:r>
                      <a:endParaRPr lang="en-IN"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en-IN" sz="1800" b="1" dirty="0">
                          <a:latin typeface="Calibri"/>
                          <a:cs typeface="Calibri"/>
                        </a:rPr>
                        <a:t>2</a:t>
                      </a:r>
                      <a:endParaRPr lang="en-IN"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----------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marR="412115" algn="r">
                        <a:lnSpc>
                          <a:spcPct val="100000"/>
                        </a:lnSpc>
                      </a:pPr>
                      <a:r>
                        <a:rPr sz="3300" b="1" spc="-5" dirty="0">
                          <a:latin typeface="Calibri"/>
                          <a:cs typeface="Calibri"/>
                        </a:rPr>
                        <a:t>24</a:t>
                      </a:r>
                      <a:endParaRPr sz="33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4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24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924">
                <a:tc>
                  <a:txBody>
                    <a:bodyPr/>
                    <a:lstStyle/>
                    <a:p>
                      <a:pPr marR="35560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NET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GAIN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6350">
                      <a:solidFill>
                        <a:srgbClr val="6FAC46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0055" algn="r">
                        <a:lnSpc>
                          <a:spcPts val="2690"/>
                        </a:lnSpc>
                      </a:pPr>
                      <a:r>
                        <a:rPr sz="2300" b="1" spc="-5" dirty="0">
                          <a:latin typeface="Calibri"/>
                          <a:cs typeface="Calibri"/>
                        </a:rPr>
                        <a:t>38</a:t>
                      </a:r>
                      <a:endParaRPr sz="23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79AE-EAB7-5E6E-50E9-4F1BB9188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0" y="962026"/>
            <a:ext cx="5450458" cy="369332"/>
          </a:xfrm>
        </p:spPr>
        <p:txBody>
          <a:bodyPr/>
          <a:lstStyle/>
          <a:p>
            <a:r>
              <a:rPr lang="en-IN" sz="2400" dirty="0"/>
              <a:t>FERMENTATION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BA7B52-B917-D7FB-DBAD-C52435B6E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1" y="2409825"/>
            <a:ext cx="6809992" cy="3385542"/>
          </a:xfrm>
        </p:spPr>
        <p:txBody>
          <a:bodyPr/>
          <a:lstStyle/>
          <a:p>
            <a:r>
              <a:rPr lang="en-IN" b="1" dirty="0"/>
              <a:t>1.Lactic acid Fermentation</a:t>
            </a:r>
          </a:p>
          <a:p>
            <a:endParaRPr lang="en-IN" b="1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b="1" dirty="0"/>
              <a:t>2.Alcoholic Fermentation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4906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76791" y="983678"/>
            <a:ext cx="5140960" cy="267970"/>
            <a:chOff x="2776791" y="983678"/>
            <a:chExt cx="5140960" cy="267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1300" y="992097"/>
              <a:ext cx="5135880" cy="2591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6791" y="983678"/>
              <a:ext cx="5120132" cy="24815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55847" y="1456944"/>
            <a:ext cx="4489704" cy="48143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91285"/>
            <a:ext cx="2286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AMPHIBOLIC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PATHWAY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0176" y="1362456"/>
            <a:ext cx="6352032" cy="48127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0992" y="914400"/>
            <a:ext cx="7007352" cy="512368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1700" y="1855977"/>
            <a:ext cx="28321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RQ</a:t>
            </a:r>
            <a:r>
              <a:rPr sz="2000" spc="-10" dirty="0"/>
              <a:t> </a:t>
            </a:r>
            <a:r>
              <a:rPr sz="2000" dirty="0"/>
              <a:t>FOR</a:t>
            </a:r>
            <a:r>
              <a:rPr sz="2000" spc="-20" dirty="0"/>
              <a:t> </a:t>
            </a:r>
            <a:r>
              <a:rPr sz="2000" dirty="0"/>
              <a:t>FAT</a:t>
            </a:r>
            <a:r>
              <a:rPr sz="2000" spc="-15" dirty="0"/>
              <a:t> </a:t>
            </a:r>
            <a:r>
              <a:rPr sz="2000" spc="-5" dirty="0"/>
              <a:t>[LESS</a:t>
            </a:r>
            <a:r>
              <a:rPr sz="2000" spc="-10" dirty="0"/>
              <a:t> </a:t>
            </a:r>
            <a:r>
              <a:rPr sz="2000" spc="-5" dirty="0"/>
              <a:t>THAN</a:t>
            </a:r>
            <a:r>
              <a:rPr sz="2000" spc="-15" dirty="0"/>
              <a:t> </a:t>
            </a:r>
            <a:r>
              <a:rPr sz="2000" dirty="0"/>
              <a:t>1]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1700" y="2339467"/>
            <a:ext cx="15570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Eg: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Tripalmitin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5246" y="2822575"/>
            <a:ext cx="2721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102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Co</a:t>
            </a:r>
            <a:r>
              <a:rPr sz="1950" b="1" spc="-7" baseline="-8547" dirty="0">
                <a:latin typeface="Calibri"/>
                <a:cs typeface="Calibri"/>
              </a:rPr>
              <a:t>2</a:t>
            </a:r>
            <a:r>
              <a:rPr sz="1950" b="1" spc="209" baseline="-854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+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98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H</a:t>
            </a:r>
            <a:r>
              <a:rPr sz="1950" b="1" spc="-7" baseline="-8547" dirty="0">
                <a:latin typeface="Calibri"/>
                <a:cs typeface="Calibri"/>
              </a:rPr>
              <a:t>20</a:t>
            </a:r>
            <a:r>
              <a:rPr sz="1950" b="1" spc="232" baseline="-854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+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Energy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6300" y="2643352"/>
            <a:ext cx="3164205" cy="1612265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457200" algn="ctr">
              <a:lnSpc>
                <a:spcPct val="100000"/>
              </a:lnSpc>
              <a:spcBef>
                <a:spcPts val="1515"/>
              </a:spcBef>
            </a:pPr>
            <a:r>
              <a:rPr sz="2000" b="1" dirty="0">
                <a:latin typeface="Calibri"/>
                <a:cs typeface="Calibri"/>
              </a:rPr>
              <a:t>2</a:t>
            </a:r>
            <a:r>
              <a:rPr sz="2000" b="1" spc="-5" dirty="0">
                <a:latin typeface="Calibri"/>
                <a:cs typeface="Calibri"/>
              </a:rPr>
              <a:t> (C</a:t>
            </a:r>
            <a:r>
              <a:rPr sz="1950" b="1" spc="-7" baseline="-8547" dirty="0">
                <a:latin typeface="Calibri"/>
                <a:cs typeface="Calibri"/>
              </a:rPr>
              <a:t>51</a:t>
            </a:r>
            <a:r>
              <a:rPr sz="1950" b="1" spc="232" baseline="-8547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H</a:t>
            </a:r>
            <a:r>
              <a:rPr sz="1950" b="1" spc="-7" baseline="-8547" dirty="0">
                <a:latin typeface="Calibri"/>
                <a:cs typeface="Calibri"/>
              </a:rPr>
              <a:t>98</a:t>
            </a:r>
            <a:r>
              <a:rPr sz="1950" b="1" spc="-15" baseline="-854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1950" b="1" baseline="-8547" dirty="0">
                <a:latin typeface="Calibri"/>
                <a:cs typeface="Calibri"/>
              </a:rPr>
              <a:t>6</a:t>
            </a:r>
            <a:r>
              <a:rPr sz="2000" b="1" dirty="0">
                <a:latin typeface="Calibri"/>
                <a:cs typeface="Calibri"/>
              </a:rPr>
              <a:t>)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+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145</a:t>
            </a:r>
            <a:r>
              <a:rPr sz="2000" b="1" spc="-5" dirty="0">
                <a:latin typeface="Calibri"/>
                <a:cs typeface="Calibri"/>
              </a:rPr>
              <a:t> O</a:t>
            </a:r>
            <a:r>
              <a:rPr sz="1950" b="1" spc="-7" baseline="-8547" dirty="0">
                <a:latin typeface="Calibri"/>
                <a:cs typeface="Calibri"/>
              </a:rPr>
              <a:t>2</a:t>
            </a:r>
            <a:r>
              <a:rPr sz="1950" b="1" spc="465" baseline="-8547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endParaRPr sz="2000">
              <a:latin typeface="Wingdings"/>
              <a:cs typeface="Wingdings"/>
            </a:endParaRPr>
          </a:p>
          <a:p>
            <a:pPr marR="755650" algn="ctr">
              <a:lnSpc>
                <a:spcPct val="100000"/>
              </a:lnSpc>
              <a:spcBef>
                <a:spcPts val="1415"/>
              </a:spcBef>
            </a:pPr>
            <a:r>
              <a:rPr sz="2000" b="1" spc="-5" dirty="0">
                <a:latin typeface="Calibri"/>
                <a:cs typeface="Calibri"/>
              </a:rPr>
              <a:t>102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CO</a:t>
            </a:r>
            <a:r>
              <a:rPr sz="1950" b="1" spc="-7" baseline="-8547" dirty="0">
                <a:latin typeface="Calibri"/>
                <a:cs typeface="Calibri"/>
              </a:rPr>
              <a:t>2</a:t>
            </a:r>
            <a:endParaRPr sz="1950" baseline="-8547">
              <a:latin typeface="Calibri"/>
              <a:cs typeface="Calibri"/>
            </a:endParaRPr>
          </a:p>
          <a:p>
            <a:pPr marR="786765" algn="ctr">
              <a:lnSpc>
                <a:spcPct val="100000"/>
              </a:lnSpc>
              <a:spcBef>
                <a:spcPts val="40"/>
              </a:spcBef>
            </a:pPr>
            <a:r>
              <a:rPr sz="2000" b="1" dirty="0">
                <a:latin typeface="Calibri"/>
                <a:cs typeface="Calibri"/>
              </a:rPr>
              <a:t>RQ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---------------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0.7</a:t>
            </a:r>
            <a:endParaRPr sz="2000">
              <a:latin typeface="Calibri"/>
              <a:cs typeface="Calibri"/>
            </a:endParaRPr>
          </a:p>
          <a:p>
            <a:pPr marL="784860">
              <a:lnSpc>
                <a:spcPct val="100000"/>
              </a:lnSpc>
              <a:spcBef>
                <a:spcPts val="20"/>
              </a:spcBef>
            </a:pPr>
            <a:r>
              <a:rPr sz="2000" b="1" dirty="0">
                <a:latin typeface="Calibri"/>
                <a:cs typeface="Calibri"/>
              </a:rPr>
              <a:t>145O</a:t>
            </a:r>
            <a:r>
              <a:rPr sz="1950" b="1" baseline="-8547" dirty="0">
                <a:latin typeface="Calibri"/>
                <a:cs typeface="Calibri"/>
              </a:rPr>
              <a:t>2</a:t>
            </a:r>
            <a:endParaRPr sz="1950" baseline="-8547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700" y="4820792"/>
            <a:ext cx="3261360" cy="849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Calibri"/>
                <a:cs typeface="Calibri"/>
              </a:rPr>
              <a:t>RQ</a:t>
            </a:r>
            <a:r>
              <a:rPr sz="2200" b="1" spc="-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For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Protein</a:t>
            </a:r>
            <a:r>
              <a:rPr sz="2200" b="1" spc="-2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[Less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than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1]</a:t>
            </a:r>
            <a:endParaRPr sz="22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1450"/>
              </a:spcBef>
            </a:pPr>
            <a:r>
              <a:rPr sz="2000" b="1" dirty="0">
                <a:latin typeface="Calibri"/>
                <a:cs typeface="Calibri"/>
              </a:rPr>
              <a:t>0.9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3427" y="3262947"/>
            <a:ext cx="2734310" cy="1179830"/>
            <a:chOff x="3043427" y="3262947"/>
            <a:chExt cx="2734310" cy="1179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3427" y="3838956"/>
              <a:ext cx="2734055" cy="6035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4763" y="3275076"/>
              <a:ext cx="2706624" cy="6233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3143" y="3262947"/>
              <a:ext cx="2676017" cy="592581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5942076" y="3255327"/>
            <a:ext cx="1687195" cy="1195070"/>
            <a:chOff x="5942076" y="3255327"/>
            <a:chExt cx="1687195" cy="119507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2076" y="3838956"/>
              <a:ext cx="1687068" cy="6111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61888" y="3267456"/>
              <a:ext cx="1659636" cy="6385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9886" y="3255327"/>
              <a:ext cx="1630172" cy="6078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262</Words>
  <Application>Microsoft Office PowerPoint</Application>
  <PresentationFormat>Custom</PresentationFormat>
  <Paragraphs>120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Calibri</vt:lpstr>
      <vt:lpstr>Symbol</vt:lpstr>
      <vt:lpstr>Tahoma</vt:lpstr>
      <vt:lpstr>Times New Roman</vt:lpstr>
      <vt:lpstr>Wingdings</vt:lpstr>
      <vt:lpstr>Office Theme</vt:lpstr>
      <vt:lpstr>CHAPTER 12  RESPIRATION IN PLANTS</vt:lpstr>
      <vt:lpstr>PowerPoint Presentation</vt:lpstr>
      <vt:lpstr>Do Plants Breathe?</vt:lpstr>
      <vt:lpstr>PowerPoint Presentation</vt:lpstr>
      <vt:lpstr>PowerPoint Presentation</vt:lpstr>
      <vt:lpstr>PowerPoint Presentation</vt:lpstr>
      <vt:lpstr>GLYCOLYSIS</vt:lpstr>
      <vt:lpstr>PowerPoint Presentation</vt:lpstr>
      <vt:lpstr>NET GAIN OF ATP IN GLYCOLYSIS</vt:lpstr>
      <vt:lpstr>AEROBIC RESPIRATION</vt:lpstr>
      <vt:lpstr>PYRUVIC ACID [3C]</vt:lpstr>
      <vt:lpstr>PowerPoint Presentation</vt:lpstr>
      <vt:lpstr>PowerPoint Presentation</vt:lpstr>
      <vt:lpstr>ELECTRON TRANSPORT SYSTEM</vt:lpstr>
      <vt:lpstr>ELECTRON TRANSPORT SYSTEM &amp; OXIDATIVE PHOSPHORYLATION</vt:lpstr>
      <vt:lpstr>PowerPoint Presentation</vt:lpstr>
      <vt:lpstr>PowerPoint Presentation</vt:lpstr>
      <vt:lpstr>PowerPoint Presentation</vt:lpstr>
      <vt:lpstr>PowerPoint Presentation</vt:lpstr>
      <vt:lpstr>FERMENTATION</vt:lpstr>
      <vt:lpstr>PowerPoint Presentation</vt:lpstr>
      <vt:lpstr>PowerPoint Presentation</vt:lpstr>
      <vt:lpstr>PowerPoint Presentation</vt:lpstr>
      <vt:lpstr>RQ FOR FAT [LESS THAN 1]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  RESPIRATION IN PLANTS</dc:title>
  <dc:creator>KNA1</dc:creator>
  <cp:lastModifiedBy>BABEESH Erattil</cp:lastModifiedBy>
  <cp:revision>15</cp:revision>
  <dcterms:created xsi:type="dcterms:W3CDTF">2024-03-01T12:15:37Z</dcterms:created>
  <dcterms:modified xsi:type="dcterms:W3CDTF">2024-06-20T13:04:16Z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2024-03-01T00:00:00Z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2024-03-01T00:00:00Z</vt:filetime>
  </property>
</Properties>
</file>